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238" r:id="rId4"/>
    <p:sldId id="1242" r:id="rId5"/>
    <p:sldId id="1243" r:id="rId6"/>
    <p:sldId id="1244" r:id="rId7"/>
    <p:sldId id="1260" r:id="rId8"/>
    <p:sldId id="1261" r:id="rId9"/>
    <p:sldId id="1245" r:id="rId10"/>
    <p:sldId id="1262" r:id="rId11"/>
    <p:sldId id="1263" r:id="rId12"/>
    <p:sldId id="1247" r:id="rId13"/>
    <p:sldId id="1250" r:id="rId14"/>
    <p:sldId id="1249" r:id="rId15"/>
    <p:sldId id="1251" r:id="rId16"/>
    <p:sldId id="1264" r:id="rId17"/>
    <p:sldId id="1246" r:id="rId18"/>
    <p:sldId id="1248" r:id="rId19"/>
    <p:sldId id="1239" r:id="rId20"/>
    <p:sldId id="1253" r:id="rId21"/>
    <p:sldId id="1240" r:id="rId22"/>
    <p:sldId id="1265" r:id="rId23"/>
    <p:sldId id="1255" r:id="rId24"/>
    <p:sldId id="1257" r:id="rId25"/>
    <p:sldId id="1267" r:id="rId26"/>
    <p:sldId id="1252"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第一单元人口与环境</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第一节  人口分布</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社会经济因素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）主要包括：经济发展水平、</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交通和通信条件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、文化教育、政府政策和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地方习俗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）影响最显著的因素：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经济发展水平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）可能在较短时间内改变一个国家或地区人口分布的因素：政府的政策以及</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战争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）历史因素：开发历史悠久的地区人口稠密，如</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亚洲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和欧洲等开发历史悠久的地区。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34566" y="2780928"/>
            <a:ext cx="11593288" cy="1224136"/>
          </a:xfrm>
          <a:prstGeom prst="rect">
            <a:avLst/>
          </a:prstGeom>
        </p:spPr>
      </p:pic>
      <p:sp>
        <p:nvSpPr>
          <p:cNvPr id="2" name="内容占位符 1"/>
          <p:cNvSpPr>
            <a:spLocks noGrp="1"/>
          </p:cNvSpPr>
          <p:nvPr>
            <p:ph idx="1"/>
          </p:nvPr>
        </p:nvSpPr>
        <p:spPr>
          <a:xfrm>
            <a:off x="360854" y="2730802"/>
            <a:ext cx="11485848" cy="1198880"/>
          </a:xfrm>
        </p:spPr>
        <p:txBody>
          <a:bodyPr/>
          <a:lstStyle/>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人口分布的主要因素会随历史发展而变化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原始采集渔猎文明时期的主要因素为自然因素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现代工业文明时期的主要因素为社会经济因素。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0696;FounderCES"/>
          <p:cNvPicPr/>
          <p:nvPr/>
        </p:nvPicPr>
        <p:blipFill>
          <a:blip r:embed="rId2"/>
          <a:stretch>
            <a:fillRect/>
          </a:stretch>
        </p:blipFill>
        <p:spPr>
          <a:xfrm>
            <a:off x="505325" y="2889148"/>
            <a:ext cx="1440160" cy="33679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中国人口地理分界线</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胡焕庸线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我国人口分布的分界线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：从黑龙江</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瑷珲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（今黑龙江省黑河市爱辉区）至云南腾冲之间的连线。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我国人口分布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％的人口分布在约占全国土地面积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东南部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％的人口分布在约占全国土地面积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西北部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1"/>
          <a:stretch>
            <a:fillRect/>
          </a:stretch>
        </p:blipFill>
        <p:spPr>
          <a:xfrm>
            <a:off x="478582" y="1897916"/>
            <a:ext cx="1224136" cy="3255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34566" y="1556792"/>
            <a:ext cx="11593288" cy="3312368"/>
          </a:xfrm>
          <a:prstGeom prst="rect">
            <a:avLst/>
          </a:prstGeom>
        </p:spPr>
      </p:pic>
      <p:sp>
        <p:nvSpPr>
          <p:cNvPr id="2" name="内容占位符 1"/>
          <p:cNvSpPr>
            <a:spLocks noGrp="1"/>
          </p:cNvSpPr>
          <p:nvPr>
            <p:ph idx="1"/>
          </p:nvPr>
        </p:nvSpPr>
        <p:spPr>
          <a:xfrm>
            <a:off x="360854" y="1524848"/>
            <a:ext cx="11485848" cy="341503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人口分布很不平衡，你能结合所学知识和生活感悟总结出我国人口分布的特点吗？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我国人口分布不平衡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东部地区人口多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西部地区人口少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沿海、沿江、沿湖的平原地区人口多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内陆干旱的高山、高原地区人口少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经济发达和交通便利的地区人口多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经济落后、交通闭塞的地区人口少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汉族居民集中的地区人口多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大部分少数民族聚居的地区人口少。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0710;FounderCES"/>
          <p:cNvPicPr/>
          <p:nvPr/>
        </p:nvPicPr>
        <p:blipFill>
          <a:blip r:embed="rId2"/>
          <a:stretch>
            <a:fillRect/>
          </a:stretch>
        </p:blipFill>
        <p:spPr>
          <a:xfrm>
            <a:off x="442786" y="1732713"/>
            <a:ext cx="1368152" cy="28345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分布原因的分析思路及影响因素归类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062758" y="908720"/>
            <a:ext cx="7487593" cy="711348"/>
          </a:xfrm>
          <a:prstGeom prst="rect">
            <a:avLst/>
          </a:prstGeom>
        </p:spPr>
      </p:pic>
      <p:pic>
        <p:nvPicPr>
          <p:cNvPr id="4" name="25疑难点1.eps" descr="id:2147490724;FounderCES"/>
          <p:cNvPicPr/>
          <p:nvPr/>
        </p:nvPicPr>
        <p:blipFill>
          <a:blip r:embed="rId2"/>
          <a:stretch>
            <a:fillRect/>
          </a:stretch>
        </p:blipFill>
        <p:spPr>
          <a:xfrm>
            <a:off x="415627" y="1817665"/>
            <a:ext cx="1200519" cy="360040"/>
          </a:xfrm>
          <a:prstGeom prst="rect">
            <a:avLst/>
          </a:prstGeom>
        </p:spPr>
      </p:pic>
      <p:graphicFrame>
        <p:nvGraphicFramePr>
          <p:cNvPr id="6" name="表格 5"/>
          <p:cNvGraphicFramePr>
            <a:graphicFrameLocks noGrp="1"/>
          </p:cNvGraphicFramePr>
          <p:nvPr/>
        </p:nvGraphicFramePr>
        <p:xfrm>
          <a:off x="334566" y="2413992"/>
          <a:ext cx="11521281" cy="2743200"/>
        </p:xfrm>
        <a:graphic>
          <a:graphicData uri="http://schemas.openxmlformats.org/drawingml/2006/table">
            <a:tbl>
              <a:tblPr firstRow="1" firstCol="1" bandRow="1"/>
              <a:tblGrid>
                <a:gridCol w="2218999"/>
                <a:gridCol w="4216789"/>
                <a:gridCol w="5085493"/>
              </a:tblGrid>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社会经济条件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人口稠密的主要原因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地形平坦开阔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气候温和湿润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水资源充足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开发历史悠久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对外交通运输便利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人口稀少的主要原因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山区面积广大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气候湿热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干旱、寒冷等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水源短缺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对外交通运输不便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8980"/>
            <a:ext cx="11485848" cy="1481111"/>
          </a:xfrm>
        </p:spPr>
        <p:txBody>
          <a:bodyPr/>
          <a:lstStyle/>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自然因素</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自然环境因素是影响人口分布的最基本因素，各自然因素对人口分布的影响如下表所示：</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34566" y="2589732"/>
          <a:ext cx="11521280" cy="2711476"/>
        </p:xfrm>
        <a:graphic>
          <a:graphicData uri="http://schemas.openxmlformats.org/drawingml/2006/table">
            <a:tbl>
              <a:tblPr firstRow="1" firstCol="1" bandRow="1"/>
              <a:tblGrid>
                <a:gridCol w="1557336"/>
                <a:gridCol w="1178968"/>
                <a:gridCol w="4896544"/>
                <a:gridCol w="3888432"/>
              </a:tblGrid>
              <a:tr h="436270">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自然环境因素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72539">
                <a:tc row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平原和低地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工农业生产大多集中在平原地区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以上的人口居住在平原地区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785" marR="1078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我国人口集中分布在地势的第三级阶梯上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785" marR="1078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08809">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高山和高原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土壤贫瘠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交通运输不便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气候寒冷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风力较大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空气稀薄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氧气浓度低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人口较稀疏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785" marR="1078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8" y="1556792"/>
          <a:ext cx="11521279" cy="3632265"/>
        </p:xfrm>
        <a:graphic>
          <a:graphicData uri="http://schemas.openxmlformats.org/drawingml/2006/table">
            <a:tbl>
              <a:tblPr firstRow="1" firstCol="1" bandRow="1"/>
              <a:tblGrid>
                <a:gridCol w="1224134"/>
                <a:gridCol w="1728192"/>
                <a:gridCol w="4968552"/>
                <a:gridCol w="3600401"/>
              </a:tblGrid>
              <a:tr h="283721">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自然环境因素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67442">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北半球温带地区适宜农业生产和人类居住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的人口分布于此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668" marR="166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热带干旱地区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人口集中分布在气候凉爽、降水相对较多的高原、山地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668" marR="166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85907">
                <a:tc vMerge="1">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主要通过植被间接影响人口分布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不同植被带的农业、人口分布不同。一般来讲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人口稀疏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668" marR="166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06574" y="1268760"/>
          <a:ext cx="11377264" cy="4578637"/>
        </p:xfrm>
        <a:graphic>
          <a:graphicData uri="http://schemas.openxmlformats.org/drawingml/2006/table">
            <a:tbl>
              <a:tblPr firstRow="1" firstCol="1" bandRow="1"/>
              <a:tblGrid>
                <a:gridCol w="2088232"/>
                <a:gridCol w="5904656"/>
                <a:gridCol w="3384376"/>
              </a:tblGrid>
              <a:tr h="45259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自然环境因素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干旱地区的人类往往逐水而居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人口稠密区多依水源呈点状、线状或片状分布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我国西北干旱地区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人口集中分布在水资源充足的绿洲地区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多通过农业生产间接影响人口分布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土壤肥力、性状不同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开发利用程度不同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使人口的分布不同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我国东北肥沃黑土的分布地区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人口密度高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产业革命时期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某些地区矿产资源的开发成为人口分布的决定性因素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煤矿、油田等工矿点也是居民密集点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形成城市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如攀枝花、克拉玛依、鹤岗等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社会经济因素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334566" y="1317769"/>
          <a:ext cx="11521280" cy="5135567"/>
        </p:xfrm>
        <a:graphic>
          <a:graphicData uri="http://schemas.openxmlformats.org/drawingml/2006/table">
            <a:tbl>
              <a:tblPr firstRow="1" firstCol="1" bandRow="1"/>
              <a:tblGrid>
                <a:gridCol w="2376264"/>
                <a:gridCol w="9145016"/>
              </a:tblGrid>
              <a:tr h="23820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社会经济因素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对人口分布的影响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52834">
                <a:tc rowSpan="3">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经济发达地区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人口多而稠密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经济落后地区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人口少而分散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14626">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以自然经济为主的乡村地区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人口分布相对分散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14626">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城镇地区以第二、第三产业为主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人口分布比较稠密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76417">
                <a:tc>
                  <a:txBody>
                    <a:bodyPr/>
                    <a:lstStyle/>
                    <a:p>
                      <a:pP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政府的人口政策及战争、宗教等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短时间内改变一个国家或地区的人口分布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29251">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亚洲和欧洲开发历史悠久的地区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人口数量多、密度大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美洲和大洋洲等开发历史较短的地区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人口数量少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分布稀疏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8594"/>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我国东北地区人口密度与黑土分布的关系图，完成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我国东北地区的黑土分布区人口密度较高的主要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黑土自然肥力高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开发历史悠久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黑土分布区农业比较发达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气候优越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人口自然增长率高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黑土分布区淡水等资源丰富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1"/>
          <a:stretch>
            <a:fillRect/>
          </a:stretch>
        </p:blipFill>
        <p:spPr>
          <a:xfrm>
            <a:off x="442370" y="994451"/>
            <a:ext cx="1706936" cy="370265"/>
          </a:xfrm>
          <a:prstGeom prst="rect">
            <a:avLst/>
          </a:prstGeom>
        </p:spPr>
      </p:pic>
      <p:pic>
        <p:nvPicPr>
          <p:cNvPr id="4" name="dlt250.jpg" descr="id:2147490762;FounderCES"/>
          <p:cNvPicPr/>
          <p:nvPr/>
        </p:nvPicPr>
        <p:blipFill>
          <a:blip r:embed="rId2"/>
          <a:stretch>
            <a:fillRect/>
          </a:stretch>
        </p:blipFill>
        <p:spPr>
          <a:xfrm>
            <a:off x="9047534" y="2101314"/>
            <a:ext cx="2135505" cy="2666365"/>
          </a:xfrm>
          <a:prstGeom prst="rect">
            <a:avLst/>
          </a:prstGeom>
        </p:spPr>
      </p:pic>
      <p:sp>
        <p:nvSpPr>
          <p:cNvPr id="6" name="矩形 5"/>
          <p:cNvSpPr/>
          <p:nvPr/>
        </p:nvSpPr>
        <p:spPr>
          <a:xfrm>
            <a:off x="8615486" y="1493837"/>
            <a:ext cx="389850" cy="461665"/>
          </a:xfrm>
          <a:prstGeom prst="rect">
            <a:avLst/>
          </a:prstGeom>
        </p:spPr>
        <p:txBody>
          <a:bodyPr wrap="none">
            <a:spAutoFit/>
          </a:bodyPr>
          <a:lstStyle/>
          <a:p>
            <a:r>
              <a:rPr lang="en-US" altLang="zh-CN" sz="2400"/>
              <a:t>B</a:t>
            </a:r>
            <a:endParaRPr lang="zh-CN" altLang="en-US"/>
          </a:p>
        </p:txBody>
      </p:sp>
      <p:sp>
        <p:nvSpPr>
          <p:cNvPr id="7" name="内容占位符 1"/>
          <p:cNvSpPr txBox="1"/>
          <p:nvPr/>
        </p:nvSpPr>
        <p:spPr bwMode="auto">
          <a:xfrm>
            <a:off x="360854"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我国东北地区的黑土分布区土壤肥沃，有利于耕作，虽开发较晚，但发展较快，集聚人口较多，人口较周边地区稠密。</a:t>
            </a:r>
            <a:endParaRPr lang="zh-CN" altLang="zh-CN" sz="105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3"/>
          <a:stretch>
            <a:fillRect/>
          </a:stretch>
        </p:blipFill>
        <p:spPr>
          <a:xfrm>
            <a:off x="478582" y="5053642"/>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分布特点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世界人口分布最显著特点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不均衡性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，形成明显的人口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稠密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区和人口稀疏区。目前世界上大约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的人口分布在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％的陆地上。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2134766" y="764704"/>
            <a:ext cx="7257145" cy="751578"/>
          </a:xfrm>
          <a:prstGeom prst="rect">
            <a:avLst/>
          </a:prstGeom>
        </p:spPr>
      </p:pic>
      <p:pic>
        <p:nvPicPr>
          <p:cNvPr id="4" name="知识点1.eps" descr="id:2147490621;FounderCES"/>
          <p:cNvPicPr/>
          <p:nvPr/>
        </p:nvPicPr>
        <p:blipFill>
          <a:blip r:embed="rId2"/>
          <a:stretch>
            <a:fillRect/>
          </a:stretch>
        </p:blipFill>
        <p:spPr>
          <a:xfrm>
            <a:off x="442786" y="1673649"/>
            <a:ext cx="1112422" cy="307464"/>
          </a:xfrm>
          <a:prstGeom prst="rect">
            <a:avLst/>
          </a:prstGeom>
        </p:spPr>
      </p:pic>
      <p:pic>
        <p:nvPicPr>
          <p:cNvPr id="5" name="dlt247a.jpg" descr="id:2147490628;FounderCES"/>
          <p:cNvPicPr/>
          <p:nvPr/>
        </p:nvPicPr>
        <p:blipFill>
          <a:blip r:embed="rId3"/>
          <a:stretch>
            <a:fillRect/>
          </a:stretch>
        </p:blipFill>
        <p:spPr>
          <a:xfrm>
            <a:off x="3646934" y="3501008"/>
            <a:ext cx="5400600" cy="266429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东北地区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有明显的偏集聚于沿海的趋势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由高纬度向低纬度递增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人口密度最小的广阔区域是沼泽区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辽宁山区人口多于平原地区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56403" y="1350299"/>
            <a:ext cx="407484" cy="461665"/>
          </a:xfrm>
          <a:prstGeom prst="rect">
            <a:avLst/>
          </a:prstGeom>
        </p:spPr>
        <p:txBody>
          <a:bodyPr wrap="none">
            <a:spAutoFit/>
          </a:bodyPr>
          <a:lstStyle/>
          <a:p>
            <a:r>
              <a:rPr lang="en-US" altLang="zh-CN" sz="2400"/>
              <a:t>A</a:t>
            </a:r>
            <a:endParaRPr lang="zh-CN" altLang="en-US"/>
          </a:p>
        </p:txBody>
      </p:sp>
      <p:pic>
        <p:nvPicPr>
          <p:cNvPr id="5" name="dlt250.jpg" descr="id:2147490762;FounderCES"/>
          <p:cNvPicPr/>
          <p:nvPr/>
        </p:nvPicPr>
        <p:blipFill>
          <a:blip r:embed="rId1"/>
          <a:stretch>
            <a:fillRect/>
          </a:stretch>
        </p:blipFill>
        <p:spPr>
          <a:xfrm>
            <a:off x="7463358" y="1124744"/>
            <a:ext cx="2135505" cy="26663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东北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区南部沿海的气候条件、交通运输条件、经济基础等更加优越，人口更加稠密；东北地区所处纬度较高，南部纬度较低的地区气候条件相对较好，人口密度较高。所以东北地区人口分布有明显的偏集聚于沿海地区的趋势和由高纬度向低纬度递增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趋势</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1"/>
          <a:stretch>
            <a:fillRect/>
          </a:stretch>
        </p:blipFill>
        <p:spPr>
          <a:xfrm>
            <a:off x="487635" y="1908257"/>
            <a:ext cx="806776" cy="288032"/>
          </a:xfrm>
          <a:prstGeom prst="rect">
            <a:avLst/>
          </a:prstGeom>
        </p:spPr>
      </p:pic>
      <p:pic>
        <p:nvPicPr>
          <p:cNvPr id="5" name="dlt250.jpg" descr="id:2147490762;FounderCES"/>
          <p:cNvPicPr/>
          <p:nvPr/>
        </p:nvPicPr>
        <p:blipFill>
          <a:blip r:embed="rId2"/>
          <a:stretch>
            <a:fillRect/>
          </a:stretch>
        </p:blipFill>
        <p:spPr>
          <a:xfrm>
            <a:off x="4511030" y="3645024"/>
            <a:ext cx="2135505" cy="266636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我国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人口分布的特点及原因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1"/>
          <a:stretch>
            <a:fillRect/>
          </a:stretch>
        </p:blipFill>
        <p:spPr>
          <a:xfrm>
            <a:off x="406574" y="1314033"/>
            <a:ext cx="1121335" cy="314767"/>
          </a:xfrm>
          <a:prstGeom prst="rect">
            <a:avLst/>
          </a:prstGeom>
        </p:spPr>
      </p:pic>
      <p:pic>
        <p:nvPicPr>
          <p:cNvPr id="4" name="dlt251.jpg" descr="id:2147490790;FounderCES"/>
          <p:cNvPicPr/>
          <p:nvPr/>
        </p:nvPicPr>
        <p:blipFill>
          <a:blip r:embed="rId2"/>
          <a:stretch>
            <a:fillRect/>
          </a:stretch>
        </p:blipFill>
        <p:spPr>
          <a:xfrm>
            <a:off x="3358902" y="2060848"/>
            <a:ext cx="4782042" cy="367240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青藏高原人口分布格局长期稳定。</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祁吉线</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两侧地域面积大致相等。右栏图为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祁吉线</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青藏高原人口空间分布特征为（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西北密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四周密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西北疏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四周疏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1"/>
          <a:stretch>
            <a:fillRect/>
          </a:stretch>
        </p:blipFill>
        <p:spPr>
          <a:xfrm>
            <a:off x="406574" y="1340768"/>
            <a:ext cx="1374976" cy="298257"/>
          </a:xfrm>
          <a:prstGeom prst="rect">
            <a:avLst/>
          </a:prstGeom>
        </p:spPr>
      </p:pic>
      <p:pic>
        <p:nvPicPr>
          <p:cNvPr id="4" name="dlt252.jpg" descr="id:2147490804;FounderCES"/>
          <p:cNvPicPr/>
          <p:nvPr/>
        </p:nvPicPr>
        <p:blipFill>
          <a:blip r:embed="rId2"/>
          <a:stretch>
            <a:fillRect/>
          </a:stretch>
        </p:blipFill>
        <p:spPr>
          <a:xfrm>
            <a:off x="7751390" y="2420888"/>
            <a:ext cx="3518759" cy="2736304"/>
          </a:xfrm>
          <a:prstGeom prst="rect">
            <a:avLst/>
          </a:prstGeom>
        </p:spPr>
      </p:pic>
      <p:sp>
        <p:nvSpPr>
          <p:cNvPr id="6" name="矩形 5"/>
          <p:cNvSpPr/>
          <p:nvPr/>
        </p:nvSpPr>
        <p:spPr>
          <a:xfrm>
            <a:off x="5159102" y="2384676"/>
            <a:ext cx="407484" cy="461665"/>
          </a:xfrm>
          <a:prstGeom prst="rect">
            <a:avLst/>
          </a:prstGeom>
        </p:spPr>
        <p:txBody>
          <a:bodyPr wrap="none">
            <a:spAutoFit/>
          </a:bodyPr>
          <a:lstStyle/>
          <a:p>
            <a:r>
              <a:rPr lang="en-US" altLang="zh-CN" sz="2400"/>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图中城镇分布可知，青藏高原人口空间分布不均衡，东南部河谷水源和热量充足，人口和城市较密集，西北部气候高寒，植被稀疏，人口稀疏，因此青藏高原人口具有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东南密、西北疏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的空间分布特征。其人口分布并没有呈现出中部和四周的差异特征。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1"/>
          <a:stretch>
            <a:fillRect/>
          </a:stretch>
        </p:blipFill>
        <p:spPr>
          <a:xfrm>
            <a:off x="478582" y="1485262"/>
            <a:ext cx="806776" cy="288032"/>
          </a:xfrm>
          <a:prstGeom prst="rect">
            <a:avLst/>
          </a:prstGeom>
        </p:spPr>
      </p:pic>
      <p:pic>
        <p:nvPicPr>
          <p:cNvPr id="5" name="dlt252.jpg" descr="id:2147490804;FounderCES"/>
          <p:cNvPicPr/>
          <p:nvPr/>
        </p:nvPicPr>
        <p:blipFill>
          <a:blip r:embed="rId2"/>
          <a:stretch>
            <a:fillRect/>
          </a:stretch>
        </p:blipFill>
        <p:spPr>
          <a:xfrm>
            <a:off x="4078982" y="3429000"/>
            <a:ext cx="3518759" cy="273630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影响青藏高原人口空间分布的主导因素是（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252.jpg" descr="id:2147490804;FounderCES"/>
          <p:cNvPicPr/>
          <p:nvPr/>
        </p:nvPicPr>
        <p:blipFill>
          <a:blip r:embed="rId1"/>
          <a:stretch>
            <a:fillRect/>
          </a:stretch>
        </p:blipFill>
        <p:spPr>
          <a:xfrm>
            <a:off x="8111430" y="1916832"/>
            <a:ext cx="3055764" cy="2376264"/>
          </a:xfrm>
          <a:prstGeom prst="rect">
            <a:avLst/>
          </a:prstGeom>
        </p:spPr>
      </p:pic>
      <p:sp>
        <p:nvSpPr>
          <p:cNvPr id="4" name="内容占位符 1"/>
          <p:cNvSpPr txBox="1"/>
          <p:nvPr/>
        </p:nvSpPr>
        <p:spPr bwMode="auto">
          <a:xfrm>
            <a:off x="360854" y="436510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青藏高原东南部地区自然环境相对优越，经济相对发达，就业机会相对较多，人口相对密集；该区域人口分布与政策关系不大；该区域的文化和宗教等差异不大。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0818;FounderCES"/>
          <p:cNvPicPr/>
          <p:nvPr/>
        </p:nvPicPr>
        <p:blipFill>
          <a:blip r:embed="rId2"/>
          <a:stretch>
            <a:fillRect/>
          </a:stretch>
        </p:blipFill>
        <p:spPr>
          <a:xfrm>
            <a:off x="478582" y="4599712"/>
            <a:ext cx="806776" cy="288032"/>
          </a:xfrm>
          <a:prstGeom prst="rect">
            <a:avLst/>
          </a:prstGeom>
        </p:spPr>
      </p:pic>
      <p:sp>
        <p:nvSpPr>
          <p:cNvPr id="7" name="矩形 6"/>
          <p:cNvSpPr/>
          <p:nvPr/>
        </p:nvSpPr>
        <p:spPr>
          <a:xfrm>
            <a:off x="6671270" y="1340768"/>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7" y="1416144"/>
          <a:ext cx="11521280" cy="4389120"/>
        </p:xfrm>
        <a:graphic>
          <a:graphicData uri="http://schemas.openxmlformats.org/drawingml/2006/table">
            <a:tbl>
              <a:tblPr firstRow="1" firstCol="1" bandRow="1"/>
              <a:tblGrid>
                <a:gridCol w="1417401"/>
                <a:gridCol w="2484485"/>
                <a:gridCol w="7619394"/>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集中分布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度看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主要集中在</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北</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半球中低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纬度地带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世界上绝大部分人口分布在这一地带。而人口稀疏的纬度带主要是南北纬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以上的寒冷地带、南北回归线附近的干热地带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以及赤道两侧的湿热地带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陆位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置看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主要集中在距</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海较近地带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目前世界人口约有一半分布在距离海岸</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以内的地区。其中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拥有良好港口条件的工商业发达地区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以及大河中下游平原和三角洲等农业</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集约化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程度高的地区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人口最为稠密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8" y="1649328"/>
          <a:ext cx="11521279" cy="3291840"/>
        </p:xfrm>
        <a:graphic>
          <a:graphicData uri="http://schemas.openxmlformats.org/drawingml/2006/table">
            <a:tbl>
              <a:tblPr firstRow="1" firstCol="1" bandRow="1"/>
              <a:tblGrid>
                <a:gridCol w="1417117"/>
                <a:gridCol w="2483988"/>
                <a:gridCol w="7620174"/>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集中分布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主要集中在海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拔较低地带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海拔</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平原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面积不足世界陆地总面积的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却分布着世界一半以上的人口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从城乡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地域看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主要趋向于</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镇</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在农业社会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绝大部分人口散居在面积广阔的乡村地区。随着</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工业化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推动城镇化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人口不断向城镇聚集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形成了一些人口稠密区和稠密带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764535"/>
            <a:ext cx="11485848" cy="829945"/>
          </a:xfrm>
        </p:spPr>
        <p:txBody>
          <a:bodyPr/>
          <a:lstStyle/>
          <a:p>
            <a:pPr hangingPunct="0">
              <a:lnSpc>
                <a:spcPct val="10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人口分布状况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）世界主要人口稠密区及形成原因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262811" y="1628924"/>
          <a:ext cx="11521281" cy="4614385"/>
        </p:xfrm>
        <a:graphic>
          <a:graphicData uri="http://schemas.openxmlformats.org/drawingml/2006/table">
            <a:tbl>
              <a:tblPr firstRow="1" firstCol="1" bandRow="1"/>
              <a:tblGrid>
                <a:gridCol w="1872208"/>
                <a:gridCol w="6099175"/>
                <a:gridCol w="3549898"/>
              </a:tblGrid>
              <a:tr h="5028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人口稠密区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具体区域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东亚、东南亚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我国东部、朝鲜半岛和日本中南部以及印度尼西亚、泰国等地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世界古老的文明中心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人类在此聚居的历史悠久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南亚人口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稠密区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印度、巴基斯坦、孟加拉国、斯里兰卡等国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欧洲西部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英国、法国、德国、荷兰等国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人口大多聚居在城市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北美东部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人口稠密区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美国东北部和加拿大南部五大湖附近等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p:spPr>
        <p:txBody>
          <a:bodyPr/>
          <a:lstStyle/>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）世界人口稀少区及原因</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南北纬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以上的寒冷地带、南北回归线附近的干热地带，以及赤道两侧的湿热地带。</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34565" y="2239938"/>
          <a:ext cx="11521281" cy="3421310"/>
        </p:xfrm>
        <a:graphic>
          <a:graphicData uri="http://schemas.openxmlformats.org/drawingml/2006/table">
            <a:tbl>
              <a:tblPr firstRow="1" firstCol="1" bandRow="1"/>
              <a:tblGrid>
                <a:gridCol w="1080121"/>
                <a:gridCol w="2232248"/>
                <a:gridCol w="3888432"/>
                <a:gridCol w="2808312"/>
                <a:gridCol w="1512168"/>
              </a:tblGrid>
              <a:tr h="325499">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325499">
                <a:tc rowSpan="4">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疏区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高纬度地区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南极洲、北冰洋沿岸地带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气候寒冷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自然环境恶劣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不适宜人类居住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50998">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高山寒冷区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北美洲和亚洲的高山地带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海拔高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地形崎岖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气候寒冷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650998">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中低纬干旱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沙漠区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撒哈拉沙漠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中亚和澳大利亚的沙漠地带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气候干热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水资源缺乏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772850">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低纬气候湿热区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亚马孙河流域、刚果河流域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气候湿热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45657"/>
            <a:ext cx="11593288" cy="2880320"/>
          </a:xfrm>
          <a:prstGeom prst="rect">
            <a:avLst/>
          </a:prstGeom>
        </p:spPr>
      </p:pic>
      <p:sp>
        <p:nvSpPr>
          <p:cNvPr id="2" name="内容占位符 1"/>
          <p:cNvSpPr>
            <a:spLocks noGrp="1"/>
          </p:cNvSpPr>
          <p:nvPr>
            <p:ph idx="1"/>
          </p:nvPr>
        </p:nvSpPr>
        <p:spPr>
          <a:xfrm>
            <a:off x="360854" y="1700808"/>
            <a:ext cx="11485848" cy="286131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所有的山区和高原地区都会因自然环境恶劣而人口分布稀疏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，这种说法正确吗？为什么？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不正确。非洲和南美洲热带地区的人口稠密区多位于高原地区、山区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而不是位于平原地区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主要是受气温、降水、疟蚊等因素的影响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说明影响人口分布的自然环境因素是复杂的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应具体问题具体分析。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重难辨析.eps" descr="id:2147490659;FounderCES"/>
          <p:cNvPicPr/>
          <p:nvPr/>
        </p:nvPicPr>
        <p:blipFill>
          <a:blip r:embed="rId2"/>
          <a:stretch>
            <a:fillRect/>
          </a:stretch>
        </p:blipFill>
        <p:spPr>
          <a:xfrm>
            <a:off x="379510" y="1872461"/>
            <a:ext cx="1296465" cy="29508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2567"/>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人口分布的因素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1"/>
          <a:stretch>
            <a:fillRect/>
          </a:stretch>
        </p:blipFill>
        <p:spPr>
          <a:xfrm>
            <a:off x="406574" y="1455167"/>
            <a:ext cx="1156193" cy="307464"/>
          </a:xfrm>
          <a:prstGeom prst="rect">
            <a:avLst/>
          </a:prstGeom>
        </p:spPr>
      </p:pic>
      <p:pic>
        <p:nvPicPr>
          <p:cNvPr id="4" name="df71.jpg" descr="id:2147490673;FounderCES"/>
          <p:cNvPicPr/>
          <p:nvPr/>
        </p:nvPicPr>
        <p:blipFill>
          <a:blip r:embed="rId2"/>
          <a:stretch>
            <a:fillRect/>
          </a:stretch>
        </p:blipFill>
        <p:spPr>
          <a:xfrm>
            <a:off x="2566814" y="2708920"/>
            <a:ext cx="6783326" cy="244827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7" y="1268760"/>
          <a:ext cx="11521280" cy="2125155"/>
        </p:xfrm>
        <a:graphic>
          <a:graphicData uri="http://schemas.openxmlformats.org/drawingml/2006/table">
            <a:tbl>
              <a:tblPr firstRow="1" firstCol="1" bandRow="1"/>
              <a:tblGrid>
                <a:gridCol w="1442464"/>
                <a:gridCol w="10078816"/>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气候温暖、降水适中的地区人口分布较为集中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人类活动大多集中在平原及</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低山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丘陵</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高山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高原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地区人口稀少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甚至无人居住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graphicFrame>
        <p:nvGraphicFramePr>
          <p:cNvPr id="6" name="表格 5"/>
          <p:cNvGraphicFramePr>
            <a:graphicFrameLocks noGrp="1"/>
          </p:cNvGraphicFramePr>
          <p:nvPr/>
        </p:nvGraphicFramePr>
        <p:xfrm>
          <a:off x="334567" y="3494112"/>
          <a:ext cx="11725970" cy="2194560"/>
        </p:xfrm>
        <a:graphic>
          <a:graphicData uri="http://schemas.openxmlformats.org/drawingml/2006/table">
            <a:tbl>
              <a:tblPr firstRow="1" firstCol="1" bandRow="1"/>
              <a:tblGrid>
                <a:gridCol w="2220913"/>
                <a:gridCol w="9505057"/>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水资源和土壤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干旱地区的人口集聚区多依</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水源地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呈点状、线状或片状分布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黑土分布区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土壤肥沃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稠密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森林、矿产资源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资源开采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形成许多矿业城市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3538</Words>
  <Application>WPS 演示</Application>
  <PresentationFormat>自定义</PresentationFormat>
  <Paragraphs>358</Paragraphs>
  <Slides>25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578</cp:revision>
  <dcterms:created xsi:type="dcterms:W3CDTF">2020-11-06T05:24:00Z</dcterms:created>
  <dcterms:modified xsi:type="dcterms:W3CDTF">2025-10-30T03:55:58Z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F8669C47AE6540E29792A2BECE7734D9_12</vt:lpwstr>
  </property>
</Properties>
</file>